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66" r:id="rId6"/>
    <p:sldId id="258" r:id="rId7"/>
    <p:sldId id="274" r:id="rId8"/>
    <p:sldId id="275" r:id="rId9"/>
    <p:sldId id="304" r:id="rId10"/>
    <p:sldId id="305" r:id="rId11"/>
    <p:sldId id="306" r:id="rId12"/>
    <p:sldId id="309" r:id="rId13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737754-025A-D50B-106C-D1F026C6BE57}" v="248" dt="2026-07-31T09:23:29.187"/>
    <p1510:client id="{4957599B-14A3-7210-0791-C0D6BC24BF76}" v="117" dt="2026-07-31T12:48:07.662"/>
    <p1510:client id="{CDC92797-C69C-4530-8B74-B5B194AF7CE6}" v="3" dt="2026-08-14T16:34:13.8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45"/>
    <p:restoredTop sz="94667"/>
  </p:normalViewPr>
  <p:slideViewPr>
    <p:cSldViewPr snapToGrid="0">
      <p:cViewPr varScale="1">
        <p:scale>
          <a:sx n="62" d="100"/>
          <a:sy n="62" d="100"/>
        </p:scale>
        <p:origin x="169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82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82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6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6.pn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837" y="1348645"/>
            <a:ext cx="6852756" cy="419303"/>
          </a:xfrm>
        </p:spPr>
        <p:txBody>
          <a:bodyPr/>
          <a:lstStyle/>
          <a:p>
            <a:r>
              <a:rPr lang="en-US" sz="2000" b="1">
                <a:solidFill>
                  <a:srgbClr val="00A06E"/>
                </a:solidFill>
              </a:rPr>
              <a:t>User Council Member- About the Role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5048" y="2183973"/>
            <a:ext cx="4325574" cy="73184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2000" b="1">
                <a:solidFill>
                  <a:srgbClr val="132F58"/>
                </a:solidFill>
              </a:rPr>
              <a:t>What and who</a:t>
            </a:r>
          </a:p>
          <a:p>
            <a:pPr algn="l"/>
            <a:r>
              <a:rPr lang="en-US" sz="2000">
                <a:solidFill>
                  <a:srgbClr val="132F58"/>
                </a:solidFill>
              </a:rPr>
              <a:t>The Advocacy Project is looking for one person to be a User Council Member</a:t>
            </a:r>
            <a:endParaRPr lang="en-US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r>
              <a:rPr lang="en-US" sz="2000" b="1">
                <a:solidFill>
                  <a:srgbClr val="132F58"/>
                </a:solidFill>
              </a:rPr>
              <a:t>How long</a:t>
            </a:r>
          </a:p>
          <a:p>
            <a:pPr algn="l"/>
            <a:r>
              <a:rPr lang="en-US" sz="2000">
                <a:solidFill>
                  <a:srgbClr val="132F58"/>
                </a:solidFill>
              </a:rPr>
              <a:t>The role will be for 2 years </a:t>
            </a: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r>
              <a:rPr lang="en-US" sz="2000">
                <a:solidFill>
                  <a:srgbClr val="132F58"/>
                </a:solidFill>
              </a:rPr>
              <a:t>After two years User Council Members can apply again </a:t>
            </a: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r>
              <a:rPr lang="en-US" sz="2000" b="1">
                <a:solidFill>
                  <a:srgbClr val="132F58"/>
                </a:solidFill>
              </a:rPr>
              <a:t>When</a:t>
            </a:r>
          </a:p>
          <a:p>
            <a:pPr algn="l"/>
            <a:r>
              <a:rPr lang="en-US" sz="2000">
                <a:solidFill>
                  <a:srgbClr val="132F58"/>
                </a:solidFill>
              </a:rPr>
              <a:t>The User Council meets every two to three months</a:t>
            </a:r>
          </a:p>
          <a:p>
            <a:pPr algn="l"/>
            <a:endParaRPr lang="en-US" sz="2000"/>
          </a:p>
          <a:p>
            <a:pPr algn="l"/>
            <a:endParaRPr lang="en-US" sz="2000"/>
          </a:p>
          <a:p>
            <a:pPr algn="l"/>
            <a:endParaRPr lang="en-US" sz="2000"/>
          </a:p>
        </p:txBody>
      </p:sp>
      <p:pic>
        <p:nvPicPr>
          <p:cNvPr id="4" name="Picture 3" descr="A green and blue text in a speech bubble&#10;&#10;AI-generated content may be incorrect.">
            <a:extLst>
              <a:ext uri="{FF2B5EF4-FFF2-40B4-BE49-F238E27FC236}">
                <a16:creationId xmlns:a16="http://schemas.microsoft.com/office/drawing/2014/main" id="{54C7668D-31C5-30F3-0ED1-80A592F4A3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730" b="671"/>
          <a:stretch>
            <a:fillRect/>
          </a:stretch>
        </p:blipFill>
        <p:spPr>
          <a:xfrm>
            <a:off x="209272" y="2187777"/>
            <a:ext cx="1017378" cy="1078562"/>
          </a:xfrm>
          <a:prstGeom prst="rect">
            <a:avLst/>
          </a:prstGeom>
        </p:spPr>
      </p:pic>
      <p:pic>
        <p:nvPicPr>
          <p:cNvPr id="5" name="Picture 4" descr="A person in a blue and yellow striped shirt&#10;&#10;AI-generated content may be incorrect.">
            <a:extLst>
              <a:ext uri="{FF2B5EF4-FFF2-40B4-BE49-F238E27FC236}">
                <a16:creationId xmlns:a16="http://schemas.microsoft.com/office/drawing/2014/main" id="{1EE5125C-0DB6-92F7-BA00-1EC41EFC6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308" y="2116463"/>
            <a:ext cx="1260365" cy="1155096"/>
          </a:xfrm>
          <a:prstGeom prst="rect">
            <a:avLst/>
          </a:prstGeom>
        </p:spPr>
      </p:pic>
      <p:pic>
        <p:nvPicPr>
          <p:cNvPr id="6" name="Picture 5" descr="A pen on a checklist&#10;&#10;AI-generated content may be incorrect.">
            <a:extLst>
              <a:ext uri="{FF2B5EF4-FFF2-40B4-BE49-F238E27FC236}">
                <a16:creationId xmlns:a16="http://schemas.microsoft.com/office/drawing/2014/main" id="{2E0B3561-5C07-386B-A9AD-AB3399E7CB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33" y="3751741"/>
            <a:ext cx="1407173" cy="1406677"/>
          </a:xfrm>
          <a:prstGeom prst="rect">
            <a:avLst/>
          </a:prstGeom>
        </p:spPr>
      </p:pic>
      <p:pic>
        <p:nvPicPr>
          <p:cNvPr id="7" name="Picture 6" descr="A person sitting at a desk writing on a paper&#10;&#10;AI-generated content may be incorrect.">
            <a:extLst>
              <a:ext uri="{FF2B5EF4-FFF2-40B4-BE49-F238E27FC236}">
                <a16:creationId xmlns:a16="http://schemas.microsoft.com/office/drawing/2014/main" id="{B098DE5D-97FF-3B0B-8832-AFC6F4A8AF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133" y="5533772"/>
            <a:ext cx="1417661" cy="1438125"/>
          </a:xfrm>
          <a:prstGeom prst="rect">
            <a:avLst/>
          </a:prstGeom>
        </p:spPr>
      </p:pic>
      <p:pic>
        <p:nvPicPr>
          <p:cNvPr id="8" name="Picture 7" descr="A calendar with a red and white page&#10;&#10;AI-generated content may be incorrect.">
            <a:extLst>
              <a:ext uri="{FF2B5EF4-FFF2-40B4-BE49-F238E27FC236}">
                <a16:creationId xmlns:a16="http://schemas.microsoft.com/office/drawing/2014/main" id="{DFB19A6A-13FE-0885-6D3E-646D642500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78" y="7609315"/>
            <a:ext cx="1218422" cy="1176062"/>
          </a:xfrm>
          <a:prstGeom prst="rect">
            <a:avLst/>
          </a:prstGeom>
        </p:spPr>
      </p:pic>
      <p:pic>
        <p:nvPicPr>
          <p:cNvPr id="9" name="Picture 8" descr="A calendar with a red and white page&#10;&#10;AI-generated content may be incorrect.">
            <a:extLst>
              <a:ext uri="{FF2B5EF4-FFF2-40B4-BE49-F238E27FC236}">
                <a16:creationId xmlns:a16="http://schemas.microsoft.com/office/drawing/2014/main" id="{2CE5F831-3411-0313-0548-D135D6C159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4163" y="7598831"/>
            <a:ext cx="1218422" cy="11760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1A6C461-7B13-A736-D0E9-5D58679ECCD4}"/>
              </a:ext>
            </a:extLst>
          </p:cNvPr>
          <p:cNvSpPr txBox="1"/>
          <p:nvPr/>
        </p:nvSpPr>
        <p:spPr>
          <a:xfrm>
            <a:off x="1433851" y="7922531"/>
            <a:ext cx="891269" cy="261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/>
              <a:t>3 Months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7271A4-8609-A3FF-6F5A-B05FB4B7F2E1}"/>
              </a:ext>
            </a:extLst>
          </p:cNvPr>
          <p:cNvSpPr txBox="1"/>
          <p:nvPr/>
        </p:nvSpPr>
        <p:spPr>
          <a:xfrm>
            <a:off x="269309" y="7933013"/>
            <a:ext cx="891269" cy="261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/>
              <a:t>2 Months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048BAD-1E7C-91D3-9826-5C41F727C4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409" y="439546"/>
            <a:ext cx="2286807" cy="133350"/>
          </a:xfrm>
          <a:prstGeom prst="rect">
            <a:avLst/>
          </a:prstGeom>
        </p:spPr>
      </p:pic>
      <p:pic>
        <p:nvPicPr>
          <p:cNvPr id="15" name="Picture 14" descr="A green and blue text in a speech bubble&#10;&#10;AI-generated content may be incorrect.">
            <a:extLst>
              <a:ext uri="{FF2B5EF4-FFF2-40B4-BE49-F238E27FC236}">
                <a16:creationId xmlns:a16="http://schemas.microsoft.com/office/drawing/2014/main" id="{F2CDE2EE-CAD5-949A-553C-8A132F8E66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730" b="671"/>
          <a:stretch>
            <a:fillRect/>
          </a:stretch>
        </p:blipFill>
        <p:spPr>
          <a:xfrm>
            <a:off x="62311" y="164647"/>
            <a:ext cx="723764" cy="81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119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74178-A53E-2E07-073D-CECB7F5CF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A0F0547-09B5-24EA-8905-5A8F2D366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1791" y="1271993"/>
            <a:ext cx="3423757" cy="842959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l"/>
            <a:r>
              <a:rPr lang="en-US" sz="2000" dirty="0">
                <a:solidFill>
                  <a:srgbClr val="132F58"/>
                </a:solidFill>
              </a:rPr>
              <a:t>Meetings are usually in person. If you cannot attend in person, please talk to us </a:t>
            </a:r>
            <a:endParaRPr lang="en-US" dirty="0"/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b="1" dirty="0">
                <a:solidFill>
                  <a:srgbClr val="132F58"/>
                </a:solidFill>
              </a:rPr>
              <a:t>Payment</a:t>
            </a:r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This is not a job. Reward and Recognition payments may affect benefits. We can tell you where to get advice. </a:t>
            </a:r>
            <a:endParaRPr lang="en-US" sz="2000" dirty="0">
              <a:solidFill>
                <a:srgbClr val="000000"/>
              </a:solidFill>
            </a:endParaRPr>
          </a:p>
          <a:p>
            <a:pPr algn="l"/>
            <a:endParaRPr lang="en-US" sz="2000" b="1" dirty="0">
              <a:solidFill>
                <a:srgbClr val="132F58"/>
              </a:solidFill>
            </a:endParaRPr>
          </a:p>
          <a:p>
            <a:pPr algn="l"/>
            <a:endParaRPr lang="en-US" sz="2000" b="1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We will pay you for going to meetings by bank transfer or voucher 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We will pay you for cost of travel </a:t>
            </a:r>
            <a:endParaRPr lang="en-US" dirty="0"/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b="1" dirty="0">
                <a:solidFill>
                  <a:srgbClr val="132F58"/>
                </a:solidFill>
              </a:rPr>
              <a:t>Application Deadline</a:t>
            </a: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Please tell us you are interested by 31 August 2026</a:t>
            </a:r>
            <a:endParaRPr lang="en-US" dirty="0">
              <a:solidFill>
                <a:srgbClr val="132F58"/>
              </a:solidFill>
            </a:endParaRPr>
          </a:p>
        </p:txBody>
      </p:sp>
      <p:pic>
        <p:nvPicPr>
          <p:cNvPr id="8" name="Picture 7" descr="A green and blue text in a speech bubble&#10;&#10;AI-generated content may be incorrect.">
            <a:extLst>
              <a:ext uri="{FF2B5EF4-FFF2-40B4-BE49-F238E27FC236}">
                <a16:creationId xmlns:a16="http://schemas.microsoft.com/office/drawing/2014/main" id="{10075DD0-DC24-F4E1-D8B5-5B4AAAA256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730" b="671"/>
          <a:stretch>
            <a:fillRect/>
          </a:stretch>
        </p:blipFill>
        <p:spPr>
          <a:xfrm>
            <a:off x="230091" y="164647"/>
            <a:ext cx="723764" cy="8164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995495-E657-6343-F826-0B55893FD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3663" y="401451"/>
            <a:ext cx="2286807" cy="133350"/>
          </a:xfrm>
          <a:prstGeom prst="rect">
            <a:avLst/>
          </a:prstGeom>
        </p:spPr>
      </p:pic>
      <p:pic>
        <p:nvPicPr>
          <p:cNvPr id="9" name="Picture 8" descr="A person in a wheelchair pointing at something&#10;&#10;AI-generated content may be incorrect.">
            <a:extLst>
              <a:ext uri="{FF2B5EF4-FFF2-40B4-BE49-F238E27FC236}">
                <a16:creationId xmlns:a16="http://schemas.microsoft.com/office/drawing/2014/main" id="{07BC4996-7AB5-A0DB-D3E7-48BDDA850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477" y="1133536"/>
            <a:ext cx="1302312" cy="1343782"/>
          </a:xfrm>
          <a:prstGeom prst="rect">
            <a:avLst/>
          </a:prstGeom>
        </p:spPr>
      </p:pic>
      <p:pic>
        <p:nvPicPr>
          <p:cNvPr id="11" name="Picture 10" descr="A couple of women holding money&#10;&#10;AI-generated content may be incorrect.">
            <a:extLst>
              <a:ext uri="{FF2B5EF4-FFF2-40B4-BE49-F238E27FC236}">
                <a16:creationId xmlns:a16="http://schemas.microsoft.com/office/drawing/2014/main" id="{F17E642F-AA85-4EAA-9DE5-39278F71F8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600" y="4747581"/>
            <a:ext cx="1375714" cy="1396195"/>
          </a:xfrm>
          <a:prstGeom prst="rect">
            <a:avLst/>
          </a:prstGeom>
        </p:spPr>
      </p:pic>
      <p:pic>
        <p:nvPicPr>
          <p:cNvPr id="13" name="Picture 12" descr="A gift voucher with a green bow&#10;&#10;AI-generated content may be incorrect.">
            <a:extLst>
              <a:ext uri="{FF2B5EF4-FFF2-40B4-BE49-F238E27FC236}">
                <a16:creationId xmlns:a16="http://schemas.microsoft.com/office/drawing/2014/main" id="{0BA947A2-09D3-8308-4BB6-45E3164512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2968" y="4883854"/>
            <a:ext cx="966752" cy="1207509"/>
          </a:xfrm>
          <a:prstGeom prst="rect">
            <a:avLst/>
          </a:prstGeom>
        </p:spPr>
      </p:pic>
      <p:pic>
        <p:nvPicPr>
          <p:cNvPr id="14" name="Picture 13" descr="Two women standing next to a train&#10;&#10;AI-generated content may be incorrect.">
            <a:extLst>
              <a:ext uri="{FF2B5EF4-FFF2-40B4-BE49-F238E27FC236}">
                <a16:creationId xmlns:a16="http://schemas.microsoft.com/office/drawing/2014/main" id="{4183E7BC-5782-FA31-BFC3-7D1EBDFAB6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399" y="6141760"/>
            <a:ext cx="1753219" cy="1752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34A242-8573-7E9E-D2E9-888FD0B028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9692" y="2472871"/>
            <a:ext cx="1595926" cy="167922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4BDA541-6DC1-C0FC-1E0A-9960028D6A6B}"/>
              </a:ext>
            </a:extLst>
          </p:cNvPr>
          <p:cNvSpPr/>
          <p:nvPr/>
        </p:nvSpPr>
        <p:spPr>
          <a:xfrm>
            <a:off x="1653999" y="2866577"/>
            <a:ext cx="266973" cy="304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C53D2C5-D25E-D88B-FBDE-4D94F72537C9}"/>
              </a:ext>
            </a:extLst>
          </p:cNvPr>
          <p:cNvSpPr/>
          <p:nvPr/>
        </p:nvSpPr>
        <p:spPr>
          <a:xfrm>
            <a:off x="1611418" y="2877058"/>
            <a:ext cx="266973" cy="29404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5D1D1AE-E286-A670-4CA6-12563F3260FC}"/>
              </a:ext>
            </a:extLst>
          </p:cNvPr>
          <p:cNvSpPr/>
          <p:nvPr/>
        </p:nvSpPr>
        <p:spPr>
          <a:xfrm>
            <a:off x="1663798" y="2866577"/>
            <a:ext cx="266973" cy="32549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38B2F7-E00B-BD24-399E-CD7C1F7886A1}"/>
              </a:ext>
            </a:extLst>
          </p:cNvPr>
          <p:cNvSpPr/>
          <p:nvPr/>
        </p:nvSpPr>
        <p:spPr>
          <a:xfrm>
            <a:off x="1768609" y="2866576"/>
            <a:ext cx="266973" cy="304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532867-667B-866E-CBB1-03F1F8E0C267}"/>
              </a:ext>
            </a:extLst>
          </p:cNvPr>
          <p:cNvSpPr txBox="1"/>
          <p:nvPr/>
        </p:nvSpPr>
        <p:spPr>
          <a:xfrm>
            <a:off x="1667942" y="2873568"/>
            <a:ext cx="2303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24151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F0CFD-03D1-74AA-9566-0926AD1C3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E9857E0-CC76-4B1F-2F13-CE082756EF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1791" y="1460678"/>
            <a:ext cx="3423757" cy="82409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2000">
                <a:solidFill>
                  <a:srgbClr val="132F58"/>
                </a:solidFill>
              </a:rPr>
              <a:t>You might be asked to read leaflets to get ready for the meeting </a:t>
            </a: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r>
              <a:rPr lang="en-US" sz="2000">
                <a:solidFill>
                  <a:srgbClr val="132F58"/>
                </a:solidFill>
              </a:rPr>
              <a:t>The meeting can last up to 2 and a half hours</a:t>
            </a: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r>
              <a:rPr lang="en-US" sz="2000">
                <a:solidFill>
                  <a:srgbClr val="132F58"/>
                </a:solidFill>
              </a:rPr>
              <a:t>This includes a break </a:t>
            </a: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 b="1">
              <a:solidFill>
                <a:srgbClr val="132F58"/>
              </a:solidFill>
            </a:endParaRPr>
          </a:p>
          <a:p>
            <a:pPr algn="l"/>
            <a:r>
              <a:rPr lang="en-US" sz="2000" b="1">
                <a:solidFill>
                  <a:srgbClr val="132F58"/>
                </a:solidFill>
              </a:rPr>
              <a:t>Where</a:t>
            </a:r>
          </a:p>
          <a:p>
            <a:pPr algn="l"/>
            <a:r>
              <a:rPr lang="en-US" sz="2000">
                <a:solidFill>
                  <a:srgbClr val="132F58"/>
                </a:solidFill>
              </a:rPr>
              <a:t>Meetings are at The Stowe Centre</a:t>
            </a:r>
          </a:p>
          <a:p>
            <a:pPr algn="l"/>
            <a:r>
              <a:rPr lang="en-US" sz="2000">
                <a:solidFill>
                  <a:srgbClr val="132F58"/>
                </a:solidFill>
              </a:rPr>
              <a:t>258 Harrow Road, London</a:t>
            </a:r>
          </a:p>
          <a:p>
            <a:pPr algn="l"/>
            <a:r>
              <a:rPr lang="en-US" sz="2000">
                <a:solidFill>
                  <a:srgbClr val="132F58"/>
                </a:solidFill>
              </a:rPr>
              <a:t>W2 5ES</a:t>
            </a: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r>
              <a:rPr lang="en-US" sz="2000">
                <a:solidFill>
                  <a:srgbClr val="132F58"/>
                </a:solidFill>
              </a:rPr>
              <a:t>If we meet somewhere else we will tell you  before</a:t>
            </a:r>
          </a:p>
        </p:txBody>
      </p:sp>
      <p:pic>
        <p:nvPicPr>
          <p:cNvPr id="2" name="Picture 1" descr="A person holding a brochure&#10;&#10;AI-generated content may be incorrect.">
            <a:extLst>
              <a:ext uri="{FF2B5EF4-FFF2-40B4-BE49-F238E27FC236}">
                <a16:creationId xmlns:a16="http://schemas.microsoft.com/office/drawing/2014/main" id="{E7A10083-7C8C-BDB5-0934-4C4A715C5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73" y="1298825"/>
            <a:ext cx="1344256" cy="1333300"/>
          </a:xfrm>
          <a:prstGeom prst="rect">
            <a:avLst/>
          </a:prstGeom>
        </p:spPr>
      </p:pic>
      <p:pic>
        <p:nvPicPr>
          <p:cNvPr id="4" name="Picture 3" descr="A person and person sitting in chairs holding cups of coffee&#10;&#10;AI-generated content may be incorrect.">
            <a:extLst>
              <a:ext uri="{FF2B5EF4-FFF2-40B4-BE49-F238E27FC236}">
                <a16:creationId xmlns:a16="http://schemas.microsoft.com/office/drawing/2014/main" id="{39B55122-9393-4582-13FF-DA79581E5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499" y="4265385"/>
            <a:ext cx="1365229" cy="1385712"/>
          </a:xfrm>
          <a:prstGeom prst="rect">
            <a:avLst/>
          </a:prstGeom>
        </p:spPr>
      </p:pic>
      <p:pic>
        <p:nvPicPr>
          <p:cNvPr id="5" name="Picture 4" descr="A building with a sign on the side&#10;&#10;AI-generated content may be incorrect.">
            <a:extLst>
              <a:ext uri="{FF2B5EF4-FFF2-40B4-BE49-F238E27FC236}">
                <a16:creationId xmlns:a16="http://schemas.microsoft.com/office/drawing/2014/main" id="{FC452145-E69C-F0DB-7989-27F68DF20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124" y="6247164"/>
            <a:ext cx="1699982" cy="1384553"/>
          </a:xfrm>
          <a:prstGeom prst="rect">
            <a:avLst/>
          </a:prstGeom>
        </p:spPr>
      </p:pic>
      <p:pic>
        <p:nvPicPr>
          <p:cNvPr id="6" name="Picture 5" descr="A person and person looking at a house&#10;&#10;AI-generated content may be incorrect.">
            <a:extLst>
              <a:ext uri="{FF2B5EF4-FFF2-40B4-BE49-F238E27FC236}">
                <a16:creationId xmlns:a16="http://schemas.microsoft.com/office/drawing/2014/main" id="{895FD713-BC69-18E8-BC57-31C67CC7C9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233" y="8133442"/>
            <a:ext cx="1522523" cy="1563915"/>
          </a:xfrm>
          <a:prstGeom prst="rect">
            <a:avLst/>
          </a:prstGeom>
        </p:spPr>
      </p:pic>
      <p:pic>
        <p:nvPicPr>
          <p:cNvPr id="8" name="Picture 7" descr="A green and blue text in a speech bubble&#10;&#10;AI-generated content may be incorrect.">
            <a:extLst>
              <a:ext uri="{FF2B5EF4-FFF2-40B4-BE49-F238E27FC236}">
                <a16:creationId xmlns:a16="http://schemas.microsoft.com/office/drawing/2014/main" id="{72257145-2D6F-71CA-7647-9AED0A7F15E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730" b="671"/>
          <a:stretch>
            <a:fillRect/>
          </a:stretch>
        </p:blipFill>
        <p:spPr>
          <a:xfrm>
            <a:off x="230091" y="164647"/>
            <a:ext cx="723764" cy="8164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647F34-5F95-38EA-B61A-9B8AC4D355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1102" y="427208"/>
            <a:ext cx="2286807" cy="133350"/>
          </a:xfrm>
          <a:prstGeom prst="rect">
            <a:avLst/>
          </a:prstGeom>
        </p:spPr>
      </p:pic>
      <p:pic>
        <p:nvPicPr>
          <p:cNvPr id="7" name="Picture 6" descr="A clock with a green and blue hand&#10;&#10;AI-generated content may be incorrect.">
            <a:extLst>
              <a:ext uri="{FF2B5EF4-FFF2-40B4-BE49-F238E27FC236}">
                <a16:creationId xmlns:a16="http://schemas.microsoft.com/office/drawing/2014/main" id="{FDD568A3-2A2F-BE35-D40E-516F2B0D4D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2187" y="2996998"/>
            <a:ext cx="1103073" cy="1060753"/>
          </a:xfrm>
          <a:prstGeom prst="rect">
            <a:avLst/>
          </a:prstGeom>
        </p:spPr>
      </p:pic>
      <p:pic>
        <p:nvPicPr>
          <p:cNvPr id="9" name="Picture 8" descr="A clock with numbers and a black background&#10;&#10;AI-generated content may be incorrect.">
            <a:extLst>
              <a:ext uri="{FF2B5EF4-FFF2-40B4-BE49-F238E27FC236}">
                <a16:creationId xmlns:a16="http://schemas.microsoft.com/office/drawing/2014/main" id="{12D4C040-47A2-CD66-5C7C-69BE66D5CA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45399" y="3017963"/>
            <a:ext cx="1008696" cy="100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025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171F3-1BB6-7877-2B15-68DB688A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667352D-6BE5-1571-1352-B6A507658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8388" y="1942873"/>
            <a:ext cx="3654454" cy="78006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2000" dirty="0">
                <a:solidFill>
                  <a:srgbClr val="132F58"/>
                </a:solidFill>
              </a:rPr>
              <a:t>We are looking for someone who 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Has used mental health services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or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Has used social care services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or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Has used older people's services 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</p:txBody>
      </p:sp>
      <p:pic>
        <p:nvPicPr>
          <p:cNvPr id="8" name="Picture 7" descr="A green and blue text in a speech bubble&#10;&#10;AI-generated content may be incorrect.">
            <a:extLst>
              <a:ext uri="{FF2B5EF4-FFF2-40B4-BE49-F238E27FC236}">
                <a16:creationId xmlns:a16="http://schemas.microsoft.com/office/drawing/2014/main" id="{56024FA0-B328-0A86-C813-3623D5F8CA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730" b="671"/>
          <a:stretch>
            <a:fillRect/>
          </a:stretch>
        </p:blipFill>
        <p:spPr>
          <a:xfrm>
            <a:off x="230091" y="164647"/>
            <a:ext cx="723764" cy="8164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940014-91DF-4354-79DC-13327705C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035" y="439546"/>
            <a:ext cx="2286807" cy="1333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4334578-72BD-8FC0-1142-0C672C6869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621" y="845483"/>
            <a:ext cx="6863242" cy="670884"/>
          </a:xfrm>
        </p:spPr>
        <p:txBody>
          <a:bodyPr/>
          <a:lstStyle/>
          <a:p>
            <a:r>
              <a:rPr lang="en-US" sz="2000" b="1">
                <a:solidFill>
                  <a:srgbClr val="00A06E"/>
                </a:solidFill>
              </a:rPr>
              <a:t>Who we are looking for </a:t>
            </a:r>
          </a:p>
        </p:txBody>
      </p:sp>
      <p:pic>
        <p:nvPicPr>
          <p:cNvPr id="2" name="Picture 1" descr="A person looking through a magnifying glass&#10;&#10;AI-generated content may be incorrect.">
            <a:extLst>
              <a:ext uri="{FF2B5EF4-FFF2-40B4-BE49-F238E27FC236}">
                <a16:creationId xmlns:a16="http://schemas.microsoft.com/office/drawing/2014/main" id="{44326894-9569-8766-2669-EEC87D6D48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152" y="1518960"/>
            <a:ext cx="1449118" cy="1490537"/>
          </a:xfrm>
          <a:prstGeom prst="rect">
            <a:avLst/>
          </a:prstGeom>
        </p:spPr>
      </p:pic>
      <p:pic>
        <p:nvPicPr>
          <p:cNvPr id="5" name="Picture 4" descr="A person with her hand on her face&#10;&#10;AI-generated content may be incorrect.">
            <a:extLst>
              <a:ext uri="{FF2B5EF4-FFF2-40B4-BE49-F238E27FC236}">
                <a16:creationId xmlns:a16="http://schemas.microsoft.com/office/drawing/2014/main" id="{202B2C26-39D2-534D-EBD8-C260472E33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206" y="3185684"/>
            <a:ext cx="1574953" cy="1574397"/>
          </a:xfrm>
          <a:prstGeom prst="rect">
            <a:avLst/>
          </a:prstGeom>
        </p:spPr>
      </p:pic>
      <p:pic>
        <p:nvPicPr>
          <p:cNvPr id="6" name="Picture 5" descr="A person in a wheelchair shaking hands with another person&#10;&#10;AI-generated content may be incorrect.">
            <a:extLst>
              <a:ext uri="{FF2B5EF4-FFF2-40B4-BE49-F238E27FC236}">
                <a16:creationId xmlns:a16="http://schemas.microsoft.com/office/drawing/2014/main" id="{C7CD7B8D-2C60-ED28-2CB3-2DF561BCB0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152" y="5240263"/>
            <a:ext cx="1606412" cy="1605845"/>
          </a:xfrm>
          <a:prstGeom prst="rect">
            <a:avLst/>
          </a:prstGeom>
        </p:spPr>
      </p:pic>
      <p:pic>
        <p:nvPicPr>
          <p:cNvPr id="7" name="Picture 6" descr="A group of people standing together&#10;&#10;AI-generated content may be incorrect.">
            <a:extLst>
              <a:ext uri="{FF2B5EF4-FFF2-40B4-BE49-F238E27FC236}">
                <a16:creationId xmlns:a16="http://schemas.microsoft.com/office/drawing/2014/main" id="{5E258061-5D73-46B6-095C-8C9E34C6DB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205" y="7221461"/>
            <a:ext cx="1826624" cy="182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82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CFBC4-CDDC-8A16-A878-AB3928195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75DBE11-E7E7-0C37-1521-8CBD968886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8388" y="605308"/>
            <a:ext cx="3654454" cy="91382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2000" dirty="0">
                <a:solidFill>
                  <a:srgbClr val="132F58"/>
                </a:solidFill>
              </a:rPr>
              <a:t>or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Has used Advocacy Services </a:t>
            </a:r>
            <a:endParaRPr lang="en-US" dirty="0"/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or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Has used learning disability services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This could be your own experience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Or your experience as a parent or carer 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</p:txBody>
      </p:sp>
      <p:pic>
        <p:nvPicPr>
          <p:cNvPr id="8" name="Picture 7" descr="A green and blue text in a speech bubble&#10;&#10;AI-generated content may be incorrect.">
            <a:extLst>
              <a:ext uri="{FF2B5EF4-FFF2-40B4-BE49-F238E27FC236}">
                <a16:creationId xmlns:a16="http://schemas.microsoft.com/office/drawing/2014/main" id="{5A5FF7ED-9747-E59D-CC7F-99BCB42C75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730" b="671"/>
          <a:stretch>
            <a:fillRect/>
          </a:stretch>
        </p:blipFill>
        <p:spPr>
          <a:xfrm>
            <a:off x="230091" y="164647"/>
            <a:ext cx="723764" cy="8164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1043AB-0DA1-C9D4-E741-AE12FE2E2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035" y="162481"/>
            <a:ext cx="2286807" cy="133350"/>
          </a:xfrm>
          <a:prstGeom prst="rect">
            <a:avLst/>
          </a:prstGeom>
        </p:spPr>
      </p:pic>
      <p:pic>
        <p:nvPicPr>
          <p:cNvPr id="7" name="Picture 6" descr="A person in a wheelchair holding a megaphone&#10;&#10;AI-generated content may be incorrect.">
            <a:extLst>
              <a:ext uri="{FF2B5EF4-FFF2-40B4-BE49-F238E27FC236}">
                <a16:creationId xmlns:a16="http://schemas.microsoft.com/office/drawing/2014/main" id="{27AF3C9A-8D63-A04F-9FB0-F514CDEC02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820" y="984350"/>
            <a:ext cx="1396688" cy="1532467"/>
          </a:xfrm>
          <a:prstGeom prst="rect">
            <a:avLst/>
          </a:prstGeom>
        </p:spPr>
      </p:pic>
      <p:pic>
        <p:nvPicPr>
          <p:cNvPr id="9" name="Picture 8" descr="A white paper with blue text and black text&#10;&#10;AI-generated content may be incorrect.">
            <a:extLst>
              <a:ext uri="{FF2B5EF4-FFF2-40B4-BE49-F238E27FC236}">
                <a16:creationId xmlns:a16="http://schemas.microsoft.com/office/drawing/2014/main" id="{EE83C8D2-9757-C2C2-088E-FE2C9514B0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3308" y="2787347"/>
            <a:ext cx="1386200" cy="1480054"/>
          </a:xfrm>
          <a:prstGeom prst="rect">
            <a:avLst/>
          </a:prstGeom>
        </p:spPr>
      </p:pic>
      <p:pic>
        <p:nvPicPr>
          <p:cNvPr id="11" name="Picture 10" descr="A person pointing at camera&#10;&#10;AI-generated content may be incorrect.">
            <a:extLst>
              <a:ext uri="{FF2B5EF4-FFF2-40B4-BE49-F238E27FC236}">
                <a16:creationId xmlns:a16="http://schemas.microsoft.com/office/drawing/2014/main" id="{46F76C59-952B-B30D-D7AA-F541B398C9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206" y="4705652"/>
            <a:ext cx="1879054" cy="1878391"/>
          </a:xfrm>
          <a:prstGeom prst="rect">
            <a:avLst/>
          </a:prstGeom>
        </p:spPr>
      </p:pic>
      <p:pic>
        <p:nvPicPr>
          <p:cNvPr id="12" name="Picture 11" descr="A person in a wheelchair with another person in a purple sweater&#10;&#10;AI-generated content may be incorrect.">
            <a:extLst>
              <a:ext uri="{FF2B5EF4-FFF2-40B4-BE49-F238E27FC236}">
                <a16:creationId xmlns:a16="http://schemas.microsoft.com/office/drawing/2014/main" id="{698C0BDD-310F-E255-8BF6-6783FE00C2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206" y="6927950"/>
            <a:ext cx="1753220" cy="184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92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4846B-1511-442A-D31C-8699A5629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FD16E54-0D5D-C362-5F31-9A105552A8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6168" y="1722741"/>
            <a:ext cx="3654454" cy="81884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</p:txBody>
      </p:sp>
      <p:pic>
        <p:nvPicPr>
          <p:cNvPr id="8" name="Picture 7" descr="A green and blue text in a speech bubble&#10;&#10;AI-generated content may be incorrect.">
            <a:extLst>
              <a:ext uri="{FF2B5EF4-FFF2-40B4-BE49-F238E27FC236}">
                <a16:creationId xmlns:a16="http://schemas.microsoft.com/office/drawing/2014/main" id="{27198448-37DE-4513-3203-06F7FB09EA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730" b="671"/>
          <a:stretch>
            <a:fillRect/>
          </a:stretch>
        </p:blipFill>
        <p:spPr>
          <a:xfrm>
            <a:off x="230091" y="164647"/>
            <a:ext cx="723764" cy="8164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D4A7A5-87E0-C07B-3D1E-690D84EFBD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3664" y="262579"/>
            <a:ext cx="2286807" cy="13335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36DD9EBD-1EF8-ABED-4594-CC0FC1F69BD7}"/>
              </a:ext>
            </a:extLst>
          </p:cNvPr>
          <p:cNvSpPr txBox="1">
            <a:spLocks/>
          </p:cNvSpPr>
          <p:nvPr/>
        </p:nvSpPr>
        <p:spPr>
          <a:xfrm>
            <a:off x="3201274" y="1948519"/>
            <a:ext cx="3654454" cy="81884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>
                <a:solidFill>
                  <a:srgbClr val="132F58"/>
                </a:solidFill>
              </a:rPr>
              <a:t>There is only one place on the User Council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You can tell us you are interested by:</a:t>
            </a:r>
            <a:endParaRPr lang="en-US" dirty="0"/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Phoning us 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Or sending a voice note 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182368E-9FE2-4CE2-BE02-FD90892DF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621" y="845483"/>
            <a:ext cx="6863242" cy="670884"/>
          </a:xfrm>
        </p:spPr>
        <p:txBody>
          <a:bodyPr/>
          <a:lstStyle/>
          <a:p>
            <a:r>
              <a:rPr lang="en-US" sz="2000" b="1">
                <a:solidFill>
                  <a:srgbClr val="00A06E"/>
                </a:solidFill>
              </a:rPr>
              <a:t>How to Apply</a:t>
            </a:r>
            <a:endParaRPr lang="en-US"/>
          </a:p>
        </p:txBody>
      </p:sp>
      <p:pic>
        <p:nvPicPr>
          <p:cNvPr id="5" name="Picture 4" descr="A person in a blue and yellow striped shirt&#10;&#10;AI-generated content may be incorrect.">
            <a:extLst>
              <a:ext uri="{FF2B5EF4-FFF2-40B4-BE49-F238E27FC236}">
                <a16:creationId xmlns:a16="http://schemas.microsoft.com/office/drawing/2014/main" id="{EB7493AF-4D21-A09A-7E4A-AD6394141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180" y="1718127"/>
            <a:ext cx="1533007" cy="1396194"/>
          </a:xfrm>
          <a:prstGeom prst="rect">
            <a:avLst/>
          </a:prstGeom>
        </p:spPr>
      </p:pic>
      <p:pic>
        <p:nvPicPr>
          <p:cNvPr id="15" name="Picture 14" descr="A white speech bubble on a black background&#10;&#10;AI-generated content may be incorrect.">
            <a:extLst>
              <a:ext uri="{FF2B5EF4-FFF2-40B4-BE49-F238E27FC236}">
                <a16:creationId xmlns:a16="http://schemas.microsoft.com/office/drawing/2014/main" id="{BB257649-38EF-B1D6-A7FE-90B13CCD9F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656" y="7777036"/>
            <a:ext cx="1438632" cy="1438124"/>
          </a:xfrm>
          <a:prstGeom prst="rect">
            <a:avLst/>
          </a:prstGeom>
        </p:spPr>
      </p:pic>
      <p:pic>
        <p:nvPicPr>
          <p:cNvPr id="16" name="Picture 15" descr="A black cell phone with a black background&#10;&#10;AI-generated content may be incorrect.">
            <a:extLst>
              <a:ext uri="{FF2B5EF4-FFF2-40B4-BE49-F238E27FC236}">
                <a16:creationId xmlns:a16="http://schemas.microsoft.com/office/drawing/2014/main" id="{3B7B94A5-E6CD-5A83-151B-528AFD3160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8170" y="7777036"/>
            <a:ext cx="1658843" cy="1616327"/>
          </a:xfrm>
          <a:prstGeom prst="rect">
            <a:avLst/>
          </a:prstGeom>
        </p:spPr>
      </p:pic>
      <p:pic>
        <p:nvPicPr>
          <p:cNvPr id="2" name="Picture 1" descr="A person holding a cell phone&#10;&#10;AI-generated content may be incorrect.">
            <a:extLst>
              <a:ext uri="{FF2B5EF4-FFF2-40B4-BE49-F238E27FC236}">
                <a16:creationId xmlns:a16="http://schemas.microsoft.com/office/drawing/2014/main" id="{C1929FFC-89E5-DC76-9B04-5BFA169EA92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33547" y="5280496"/>
            <a:ext cx="1932921" cy="20288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4B76C8-C796-AA07-78B1-B86706034B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8265" y="3362020"/>
            <a:ext cx="1643486" cy="159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379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D64A6-A5ED-162F-E270-36EA0BC6A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22000C7-503A-2562-C4F6-3E990D133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6168" y="1722741"/>
            <a:ext cx="3654454" cy="81884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</p:txBody>
      </p:sp>
      <p:pic>
        <p:nvPicPr>
          <p:cNvPr id="8" name="Picture 7" descr="A green and blue text in a speech bubble&#10;&#10;AI-generated content may be incorrect.">
            <a:extLst>
              <a:ext uri="{FF2B5EF4-FFF2-40B4-BE49-F238E27FC236}">
                <a16:creationId xmlns:a16="http://schemas.microsoft.com/office/drawing/2014/main" id="{C3157C27-E903-D8CD-2B69-8E52471B82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730" b="671"/>
          <a:stretch>
            <a:fillRect/>
          </a:stretch>
        </p:blipFill>
        <p:spPr>
          <a:xfrm>
            <a:off x="230091" y="164647"/>
            <a:ext cx="723764" cy="8164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59BA728-210A-CC1C-2EB4-E650BFDFD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5027" y="850547"/>
            <a:ext cx="2286807" cy="13335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D68CEC78-A8E8-B4EC-10EE-8ADDCCFDCB2D}"/>
              </a:ext>
            </a:extLst>
          </p:cNvPr>
          <p:cNvSpPr txBox="1">
            <a:spLocks/>
          </p:cNvSpPr>
          <p:nvPr/>
        </p:nvSpPr>
        <p:spPr>
          <a:xfrm>
            <a:off x="3033494" y="1550183"/>
            <a:ext cx="3654454" cy="81884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>
                <a:solidFill>
                  <a:srgbClr val="132F58"/>
                </a:solidFill>
                <a:latin typeface="Aptos"/>
                <a:ea typeface="Segoe UI"/>
                <a:cs typeface="Segoe UI"/>
              </a:rPr>
              <a:t>Or sending a short email or letter </a:t>
            </a:r>
          </a:p>
          <a:p>
            <a:pPr algn="l"/>
            <a:endParaRPr lang="en-US" sz="2000" dirty="0">
              <a:solidFill>
                <a:srgbClr val="132F58"/>
              </a:solidFill>
              <a:latin typeface="Aptos"/>
              <a:ea typeface="Segoe UI"/>
              <a:cs typeface="Segoe UI"/>
            </a:endParaRPr>
          </a:p>
          <a:p>
            <a:pPr algn="l"/>
            <a:endParaRPr lang="en-US" sz="2000" dirty="0">
              <a:solidFill>
                <a:srgbClr val="132F58"/>
              </a:solidFill>
              <a:latin typeface="Aptos"/>
              <a:ea typeface="Segoe UI"/>
              <a:cs typeface="Segoe UI"/>
            </a:endParaRPr>
          </a:p>
          <a:p>
            <a:pPr algn="l"/>
            <a:endParaRPr lang="en-US" sz="2000" dirty="0">
              <a:solidFill>
                <a:srgbClr val="132F58"/>
              </a:solidFill>
              <a:cs typeface="Segoe UI"/>
            </a:endParaRPr>
          </a:p>
          <a:p>
            <a:pPr algn="l"/>
            <a:endParaRPr lang="en-US" sz="2000" dirty="0">
              <a:solidFill>
                <a:srgbClr val="132F58"/>
              </a:solidFill>
              <a:cs typeface="Segoe UI"/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  <a:cs typeface="Segoe UI"/>
              </a:rPr>
              <a:t>Please tell us why you are interested in joining the User Council</a:t>
            </a:r>
          </a:p>
          <a:p>
            <a:pPr algn="l"/>
            <a:endParaRPr lang="en-US" sz="2000" dirty="0">
              <a:solidFill>
                <a:srgbClr val="132F58"/>
              </a:solidFill>
              <a:cs typeface="Segoe UI"/>
            </a:endParaRPr>
          </a:p>
          <a:p>
            <a:pPr algn="l"/>
            <a:endParaRPr lang="en-US" sz="2000" dirty="0">
              <a:solidFill>
                <a:srgbClr val="132F58"/>
              </a:solidFill>
              <a:cs typeface="Segoe UI"/>
            </a:endParaRPr>
          </a:p>
          <a:p>
            <a:pPr algn="l"/>
            <a:endParaRPr lang="en-US" sz="2000" dirty="0">
              <a:solidFill>
                <a:srgbClr val="132F58"/>
              </a:solidFill>
              <a:cs typeface="Segoe UI"/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  <a:cs typeface="Segoe UI"/>
              </a:rPr>
              <a:t>What lived experience you would bring to the group</a:t>
            </a:r>
          </a:p>
          <a:p>
            <a:pPr algn="l"/>
            <a:endParaRPr lang="en-US" sz="2000" dirty="0">
              <a:solidFill>
                <a:srgbClr val="132F58"/>
              </a:solidFill>
              <a:cs typeface="Segoe UI"/>
            </a:endParaRPr>
          </a:p>
          <a:p>
            <a:pPr algn="l"/>
            <a:endParaRPr lang="en-US" sz="2000" dirty="0">
              <a:solidFill>
                <a:srgbClr val="132F58"/>
              </a:solidFill>
              <a:cs typeface="Segoe UI"/>
            </a:endParaRPr>
          </a:p>
          <a:p>
            <a:pPr algn="l"/>
            <a:endParaRPr lang="en-US" sz="2000" dirty="0">
              <a:solidFill>
                <a:srgbClr val="132F58"/>
              </a:solidFill>
              <a:cs typeface="Segoe UI"/>
            </a:endParaRPr>
          </a:p>
          <a:p>
            <a:pPr algn="l"/>
            <a:endParaRPr lang="en-US" sz="2000" dirty="0">
              <a:solidFill>
                <a:srgbClr val="132F58"/>
              </a:solidFill>
              <a:cs typeface="Segoe UI"/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  <a:cs typeface="Segoe UI"/>
              </a:rPr>
              <a:t>What you think helps people feel listened to and included </a:t>
            </a:r>
          </a:p>
        </p:txBody>
      </p:sp>
      <p:pic>
        <p:nvPicPr>
          <p:cNvPr id="5" name="Picture 4" descr="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76F46FC0-6A0B-7B2F-9F92-9B1055665C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922" y="2908400"/>
            <a:ext cx="2476770" cy="2475896"/>
          </a:xfrm>
          <a:prstGeom prst="rect">
            <a:avLst/>
          </a:prstGeom>
        </p:spPr>
      </p:pic>
      <p:pic>
        <p:nvPicPr>
          <p:cNvPr id="9" name="Picture 8" descr="A group of people standing around a person in a wheelchair&#10;&#10;AI-generated content may be incorrect.">
            <a:extLst>
              <a:ext uri="{FF2B5EF4-FFF2-40B4-BE49-F238E27FC236}">
                <a16:creationId xmlns:a16="http://schemas.microsoft.com/office/drawing/2014/main" id="{A8754F05-F768-CE2F-5778-240998775E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581" y="7320256"/>
            <a:ext cx="1983917" cy="1983216"/>
          </a:xfrm>
          <a:prstGeom prst="rect">
            <a:avLst/>
          </a:prstGeom>
        </p:spPr>
      </p:pic>
      <p:pic>
        <p:nvPicPr>
          <p:cNvPr id="12" name="Picture 11" descr="A group of people posing for a picture&#10;&#10;AI-generated content may be incorrect.">
            <a:extLst>
              <a:ext uri="{FF2B5EF4-FFF2-40B4-BE49-F238E27FC236}">
                <a16:creationId xmlns:a16="http://schemas.microsoft.com/office/drawing/2014/main" id="{A157FCC5-3BB1-FD6C-4483-6192B00D43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987" y="5382278"/>
            <a:ext cx="1480578" cy="1480055"/>
          </a:xfrm>
          <a:prstGeom prst="rect">
            <a:avLst/>
          </a:prstGeom>
        </p:spPr>
      </p:pic>
      <p:pic>
        <p:nvPicPr>
          <p:cNvPr id="7" name="Picture 6" descr="A hands on a keyboard&#10;&#10;AI-generated content may be incorrect.">
            <a:extLst>
              <a:ext uri="{FF2B5EF4-FFF2-40B4-BE49-F238E27FC236}">
                <a16:creationId xmlns:a16="http://schemas.microsoft.com/office/drawing/2014/main" id="{2105D1DE-3CBD-51B9-A235-3105C3D060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557" y="1214966"/>
            <a:ext cx="1491063" cy="1542950"/>
          </a:xfrm>
          <a:prstGeom prst="rect">
            <a:avLst/>
          </a:prstGeom>
        </p:spPr>
      </p:pic>
      <p:pic>
        <p:nvPicPr>
          <p:cNvPr id="13" name="Picture 12" descr="A brown envelope with a white label&#10;&#10;AI-generated content may be incorrect.">
            <a:extLst>
              <a:ext uri="{FF2B5EF4-FFF2-40B4-BE49-F238E27FC236}">
                <a16:creationId xmlns:a16="http://schemas.microsoft.com/office/drawing/2014/main" id="{997494D3-7E62-D618-A2F5-74D892EB60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6146" y="1215539"/>
            <a:ext cx="1281340" cy="127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216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A5FB3-3F72-B3AA-21D2-670A5EE7D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DA2BA6C-2A92-2F0C-E6C0-2F9CC3CC8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6168" y="1722741"/>
            <a:ext cx="3654454" cy="81884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</p:txBody>
      </p:sp>
      <p:pic>
        <p:nvPicPr>
          <p:cNvPr id="8" name="Picture 7" descr="A green and blue text in a speech bubble&#10;&#10;AI-generated content may be incorrect.">
            <a:extLst>
              <a:ext uri="{FF2B5EF4-FFF2-40B4-BE49-F238E27FC236}">
                <a16:creationId xmlns:a16="http://schemas.microsoft.com/office/drawing/2014/main" id="{ED7CE426-85FA-746E-0709-602CE6DC56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730" b="671"/>
          <a:stretch>
            <a:fillRect/>
          </a:stretch>
        </p:blipFill>
        <p:spPr>
          <a:xfrm>
            <a:off x="230091" y="164647"/>
            <a:ext cx="723764" cy="8164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8F3267-0871-7686-264B-BCF29ED0D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1102" y="295970"/>
            <a:ext cx="2286807" cy="13335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89FBFD4E-99E4-B4FD-AD0D-A19EAC831C01}"/>
              </a:ext>
            </a:extLst>
          </p:cNvPr>
          <p:cNvSpPr txBox="1">
            <a:spLocks/>
          </p:cNvSpPr>
          <p:nvPr/>
        </p:nvSpPr>
        <p:spPr>
          <a:xfrm>
            <a:off x="3190788" y="837593"/>
            <a:ext cx="3654454" cy="87857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>
                <a:solidFill>
                  <a:srgbClr val="132F58"/>
                </a:solidFill>
              </a:rPr>
              <a:t>Tell us your experiences of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Sharing your point of view</a:t>
            </a:r>
            <a:endParaRPr lang="en-US" dirty="0"/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Listening to others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Or helping make services better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Tell us about any support or reasonable adjustments you would need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r>
              <a:rPr lang="en-US" sz="2000" dirty="0">
                <a:solidFill>
                  <a:srgbClr val="132F58"/>
                </a:solidFill>
              </a:rPr>
              <a:t>You can use the role description to help you tell us </a:t>
            </a: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  <a:p>
            <a:pPr algn="l"/>
            <a:endParaRPr lang="en-US" sz="2000" dirty="0">
              <a:solidFill>
                <a:srgbClr val="132F58"/>
              </a:solidFill>
            </a:endParaRPr>
          </a:p>
        </p:txBody>
      </p:sp>
      <p:pic>
        <p:nvPicPr>
          <p:cNvPr id="4" name="Picture 3" descr="A person and person talking&#10;&#10;AI-generated content may be incorrect.">
            <a:extLst>
              <a:ext uri="{FF2B5EF4-FFF2-40B4-BE49-F238E27FC236}">
                <a16:creationId xmlns:a16="http://schemas.microsoft.com/office/drawing/2014/main" id="{16142B9A-DEAA-7AD5-75FC-8314FD370E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290" y="837593"/>
            <a:ext cx="1879052" cy="1763083"/>
          </a:xfrm>
          <a:prstGeom prst="rect">
            <a:avLst/>
          </a:prstGeom>
        </p:spPr>
      </p:pic>
      <p:pic>
        <p:nvPicPr>
          <p:cNvPr id="7" name="Picture 6" descr="A person in a suit and tie holding his finger to his ear&#10;&#10;AI-generated content may be incorrect.">
            <a:extLst>
              <a:ext uri="{FF2B5EF4-FFF2-40B4-BE49-F238E27FC236}">
                <a16:creationId xmlns:a16="http://schemas.microsoft.com/office/drawing/2014/main" id="{B5CC013C-39F8-C869-7820-C5AF524A75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692" y="2734935"/>
            <a:ext cx="1732247" cy="1584880"/>
          </a:xfrm>
          <a:prstGeom prst="rect">
            <a:avLst/>
          </a:prstGeom>
        </p:spPr>
      </p:pic>
      <p:pic>
        <p:nvPicPr>
          <p:cNvPr id="11" name="Picture 10" descr="A person holding a sign with a green tick and red cross&#10;&#10;AI-generated content may be incorrect.">
            <a:extLst>
              <a:ext uri="{FF2B5EF4-FFF2-40B4-BE49-F238E27FC236}">
                <a16:creationId xmlns:a16="http://schemas.microsoft.com/office/drawing/2014/main" id="{7B5ECD0E-3CE8-E0F5-F2FC-60DA017972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886" y="4192010"/>
            <a:ext cx="2015373" cy="1930802"/>
          </a:xfrm>
          <a:prstGeom prst="rect">
            <a:avLst/>
          </a:prstGeom>
        </p:spPr>
      </p:pic>
      <p:pic>
        <p:nvPicPr>
          <p:cNvPr id="13" name="Picture 12" descr="A person in a wheelchair pointing at something&#10;&#10;AI-generated content may be incorrect.">
            <a:extLst>
              <a:ext uri="{FF2B5EF4-FFF2-40B4-BE49-F238E27FC236}">
                <a16:creationId xmlns:a16="http://schemas.microsoft.com/office/drawing/2014/main" id="{B39B4927-CDE2-107E-451C-B122698834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691" y="6120793"/>
            <a:ext cx="1889540" cy="1836461"/>
          </a:xfrm>
          <a:prstGeom prst="rect">
            <a:avLst/>
          </a:prstGeom>
        </p:spPr>
      </p:pic>
      <p:pic>
        <p:nvPicPr>
          <p:cNvPr id="15" name="Picture 14" descr="A person writing in a notebook&#10;&#10;AI-generated content may be incorrect.">
            <a:extLst>
              <a:ext uri="{FF2B5EF4-FFF2-40B4-BE49-F238E27FC236}">
                <a16:creationId xmlns:a16="http://schemas.microsoft.com/office/drawing/2014/main" id="{1B78A6E2-EC6A-E2B6-F58B-19B4F4C0E3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9903" y="8133442"/>
            <a:ext cx="1585440" cy="149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192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F087B-27D0-2D9F-DFFB-E45763202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4819B88-9EDA-3D9F-4B56-633D5BBD7F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6168" y="1722741"/>
            <a:ext cx="3654454" cy="81884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</p:txBody>
      </p:sp>
      <p:pic>
        <p:nvPicPr>
          <p:cNvPr id="8" name="Picture 7" descr="A green and blue text in a speech bubble&#10;&#10;AI-generated content may be incorrect.">
            <a:extLst>
              <a:ext uri="{FF2B5EF4-FFF2-40B4-BE49-F238E27FC236}">
                <a16:creationId xmlns:a16="http://schemas.microsoft.com/office/drawing/2014/main" id="{19975FD1-A533-404D-2737-3B663F1A65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730" b="671"/>
          <a:stretch>
            <a:fillRect/>
          </a:stretch>
        </p:blipFill>
        <p:spPr>
          <a:xfrm>
            <a:off x="230091" y="164647"/>
            <a:ext cx="723764" cy="8164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9EB05A-EE1F-166F-9F85-9C70B54CA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5027" y="850547"/>
            <a:ext cx="2286807" cy="13335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9213F2D5-EE7F-1970-977C-3233FFB6B555}"/>
              </a:ext>
            </a:extLst>
          </p:cNvPr>
          <p:cNvSpPr txBox="1">
            <a:spLocks/>
          </p:cNvSpPr>
          <p:nvPr/>
        </p:nvSpPr>
        <p:spPr>
          <a:xfrm>
            <a:off x="2862409" y="1948519"/>
            <a:ext cx="3993319" cy="81884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>
                <a:solidFill>
                  <a:srgbClr val="132F58"/>
                </a:solidFill>
              </a:rPr>
              <a:t>Who</a:t>
            </a:r>
            <a:endParaRPr lang="en-US" b="1">
              <a:solidFill>
                <a:srgbClr val="000000"/>
              </a:solidFill>
            </a:endParaRPr>
          </a:p>
          <a:p>
            <a:pPr algn="l"/>
            <a:r>
              <a:rPr lang="en-US" sz="2000">
                <a:solidFill>
                  <a:srgbClr val="132F58"/>
                </a:solidFill>
              </a:rPr>
              <a:t> Anna Lentz</a:t>
            </a:r>
            <a:endParaRPr lang="en-US"/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 b="1">
              <a:solidFill>
                <a:srgbClr val="132F58"/>
              </a:solidFill>
            </a:endParaRPr>
          </a:p>
          <a:p>
            <a:pPr algn="l"/>
            <a:r>
              <a:rPr lang="en-US" sz="2000" b="1">
                <a:solidFill>
                  <a:srgbClr val="132F58"/>
                </a:solidFill>
              </a:rPr>
              <a:t>Email </a:t>
            </a:r>
          </a:p>
          <a:p>
            <a:pPr algn="l"/>
            <a:r>
              <a:rPr lang="en-US" sz="2000">
                <a:solidFill>
                  <a:srgbClr val="132F58"/>
                </a:solidFill>
              </a:rPr>
              <a:t>Anna.lentz@advocacyproject.org.uk</a:t>
            </a:r>
            <a:endParaRPr lang="en-US"/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r>
              <a:rPr lang="en-US" sz="2000" b="1">
                <a:solidFill>
                  <a:srgbClr val="132F58"/>
                </a:solidFill>
              </a:rPr>
              <a:t>Phone Number</a:t>
            </a:r>
          </a:p>
          <a:p>
            <a:pPr algn="l"/>
            <a:r>
              <a:rPr lang="en-US" sz="2000">
                <a:solidFill>
                  <a:srgbClr val="132F58"/>
                </a:solidFill>
              </a:rPr>
              <a:t>07983 210683</a:t>
            </a:r>
            <a:endParaRPr lang="en-US"/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  <a:p>
            <a:pPr algn="l"/>
            <a:endParaRPr lang="en-US" sz="2000">
              <a:solidFill>
                <a:srgbClr val="132F58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4B6E212-3600-3011-67EB-F33C6A5088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621" y="845483"/>
            <a:ext cx="6863242" cy="670884"/>
          </a:xfrm>
        </p:spPr>
        <p:txBody>
          <a:bodyPr/>
          <a:lstStyle/>
          <a:p>
            <a:r>
              <a:rPr lang="en-US" sz="2000" b="1">
                <a:solidFill>
                  <a:srgbClr val="00A06E"/>
                </a:solidFill>
              </a:rPr>
              <a:t>Contact Information</a:t>
            </a:r>
          </a:p>
        </p:txBody>
      </p:sp>
      <p:pic>
        <p:nvPicPr>
          <p:cNvPr id="5" name="Picture 4" descr="A hands on a keyboard&#10;&#10;AI-generated content may be incorrect.">
            <a:extLst>
              <a:ext uri="{FF2B5EF4-FFF2-40B4-BE49-F238E27FC236}">
                <a16:creationId xmlns:a16="http://schemas.microsoft.com/office/drawing/2014/main" id="{9840C8D9-BFB5-68D7-B858-D774527A96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207" y="3741258"/>
            <a:ext cx="1491063" cy="1542950"/>
          </a:xfrm>
          <a:prstGeom prst="rect">
            <a:avLst/>
          </a:prstGeom>
        </p:spPr>
      </p:pic>
      <p:pic>
        <p:nvPicPr>
          <p:cNvPr id="9" name="Picture 8" descr="A person holding a cell phone&#10;&#10;AI-generated content may be incorrect.">
            <a:extLst>
              <a:ext uri="{FF2B5EF4-FFF2-40B4-BE49-F238E27FC236}">
                <a16:creationId xmlns:a16="http://schemas.microsoft.com/office/drawing/2014/main" id="{937B4989-C19B-B2A0-A0DA-4D11B64A944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24"/>
          <a:stretch>
            <a:fillRect/>
          </a:stretch>
        </p:blipFill>
        <p:spPr>
          <a:xfrm>
            <a:off x="753825" y="5683451"/>
            <a:ext cx="1892313" cy="1882938"/>
          </a:xfrm>
          <a:prstGeom prst="rect">
            <a:avLst/>
          </a:prstGeom>
        </p:spPr>
      </p:pic>
      <p:pic>
        <p:nvPicPr>
          <p:cNvPr id="11" name="Picture 10" descr="A group of silhouettes of people&#10;&#10;AI-generated content may be incorrect.">
            <a:extLst>
              <a:ext uri="{FF2B5EF4-FFF2-40B4-BE49-F238E27FC236}">
                <a16:creationId xmlns:a16="http://schemas.microsoft.com/office/drawing/2014/main" id="{86B60312-F8C4-599D-C818-DB9B49E508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206" y="1707645"/>
            <a:ext cx="1491064" cy="153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107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B82AC3201A004CA9170FBB7DA70874" ma:contentTypeVersion="13" ma:contentTypeDescription="Create a new document." ma:contentTypeScope="" ma:versionID="6388d772a8b516391c1cf360ac430d4a">
  <xsd:schema xmlns:xsd="http://www.w3.org/2001/XMLSchema" xmlns:xs="http://www.w3.org/2001/XMLSchema" xmlns:p="http://schemas.microsoft.com/office/2006/metadata/properties" xmlns:ns2="691e6389-3fbe-45bb-ad16-eb7b25c7cd43" xmlns:ns3="cebd810a-cd02-4dfa-84f6-1d7d738d969e" targetNamespace="http://schemas.microsoft.com/office/2006/metadata/properties" ma:root="true" ma:fieldsID="871ff93d2e2abe9f26d4205025094f07" ns2:_="" ns3:_="">
    <xsd:import namespace="691e6389-3fbe-45bb-ad16-eb7b25c7cd43"/>
    <xsd:import namespace="cebd810a-cd02-4dfa-84f6-1d7d738d96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1e6389-3fbe-45bb-ad16-eb7b25c7cd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5b82d2b-04cf-4c79-b922-fc189bec4f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bd810a-cd02-4dfa-84f6-1d7d738d969e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af0e8ea0-4773-41c0-a64a-6f1d8681059a}" ma:internalName="TaxCatchAll" ma:showField="CatchAllData" ma:web="cebd810a-cd02-4dfa-84f6-1d7d738d96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ebd810a-cd02-4dfa-84f6-1d7d738d969e"/>
    <lcf76f155ced4ddcb4097134ff3c332f xmlns="691e6389-3fbe-45bb-ad16-eb7b25c7cd4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741DE8C-CB4C-45F2-BAEB-3EB8C12F10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837ED45-5757-415F-90B8-9944D366B4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1e6389-3fbe-45bb-ad16-eb7b25c7cd43"/>
    <ds:schemaRef ds:uri="cebd810a-cd02-4dfa-84f6-1d7d738d96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90342F7-6350-4643-951D-7B80C927BA83}">
  <ds:schemaRefs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cebd810a-cd02-4dfa-84f6-1d7d738d969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691e6389-3fbe-45bb-ad16-eb7b25c7cd43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361</Words>
  <Application>Microsoft Office PowerPoint</Application>
  <PresentationFormat>A4 Paper (210x297 mm)</PresentationFormat>
  <Paragraphs>235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Segoe UI</vt:lpstr>
      <vt:lpstr>Office Theme</vt:lpstr>
      <vt:lpstr>User Council Member- About the Role</vt:lpstr>
      <vt:lpstr>PowerPoint Presentation</vt:lpstr>
      <vt:lpstr>PowerPoint Presentation</vt:lpstr>
      <vt:lpstr>Who we are looking for </vt:lpstr>
      <vt:lpstr>PowerPoint Presentation</vt:lpstr>
      <vt:lpstr>How to Apply</vt:lpstr>
      <vt:lpstr>PowerPoint Presentation</vt:lpstr>
      <vt:lpstr>PowerPoint Presentation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Laura Davies</cp:lastModifiedBy>
  <cp:revision>36</cp:revision>
  <dcterms:created xsi:type="dcterms:W3CDTF">2026-07-30T15:02:31Z</dcterms:created>
  <dcterms:modified xsi:type="dcterms:W3CDTF">2026-08-14T17:26:11Z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0x01010028B82AC3201A004CA9170FBB7DA70874</vt:lpwstr>
  </property>
</Properties>
</file>